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0" r:id="rId1"/>
  </p:sldMasterIdLst>
  <p:notesMasterIdLst>
    <p:notesMasterId r:id="rId7"/>
  </p:notesMasterIdLst>
  <p:sldIdLst>
    <p:sldId id="259" r:id="rId2"/>
    <p:sldId id="260" r:id="rId3"/>
    <p:sldId id="257" r:id="rId4"/>
    <p:sldId id="258" r:id="rId5"/>
    <p:sldId id="261" r:id="rId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2819" autoAdjust="0"/>
  </p:normalViewPr>
  <p:slideViewPr>
    <p:cSldViewPr>
      <p:cViewPr varScale="1">
        <p:scale>
          <a:sx n="69" d="100"/>
          <a:sy n="69" d="100"/>
        </p:scale>
        <p:origin x="1416" y="6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notesMaster" Target="notesMasters/notesMaster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AB1D50E-649B-4496-B168-8AD73C2D544E}" type="datetimeFigureOut">
              <a:rPr lang="en-US" smtClean="0"/>
              <a:t>10/11/2018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B221C15-E5AF-4B63-A43B-76A0CB57A178}" type="slidenum">
              <a:rPr lang="en-US" smtClean="0"/>
              <a:t>‹#›</a:t>
            </a:fld>
            <a:endParaRPr lang="en-US"/>
          </a:p>
        </p:txBody>
      </p:sp>
    </p:spTree>
    <p:extLst>
      <p:ext uri="{BB962C8B-B14F-4D97-AF65-F5344CB8AC3E}">
        <p14:creationId xmlns:p14="http://schemas.microsoft.com/office/powerpoint/2010/main" val="14268759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B221C15-E5AF-4B63-A43B-76A0CB57A178}" type="slidenum">
              <a:rPr lang="en-US" smtClean="0"/>
              <a:t>1</a:t>
            </a:fld>
            <a:endParaRPr lang="en-US"/>
          </a:p>
        </p:txBody>
      </p:sp>
    </p:spTree>
    <p:extLst>
      <p:ext uri="{BB962C8B-B14F-4D97-AF65-F5344CB8AC3E}">
        <p14:creationId xmlns:p14="http://schemas.microsoft.com/office/powerpoint/2010/main" val="10014790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Ford Motor Company a century-old company that was founded by Henry Ford 1903, and is based in Michigan, Detroit. Most of the products that come out of this company, like the Lincoln brand, are high end vehicles that meet the needs of the rich in the society. Because of its use of the latest manufacturing technologies in the industry, Ford does a large scale manufacturing of cars. Founded in 1971, and based in Seattle, Washington, Starbucks has strived to distinguish itself from the other companies that sell coffee to customers. The company has developed coffee of a distinctive taste and quality, and also offers a unique customer experience one of the things that has set Starbucks a part from its competitors is its use of automated espresso machines to make its coffee, as opposed to the use of hand, which its competitors prefer.</a:t>
            </a:r>
          </a:p>
          <a:p>
            <a:endParaRPr lang="en-US" dirty="0"/>
          </a:p>
        </p:txBody>
      </p:sp>
      <p:sp>
        <p:nvSpPr>
          <p:cNvPr id="4" name="Slide Number Placeholder 3"/>
          <p:cNvSpPr>
            <a:spLocks noGrp="1"/>
          </p:cNvSpPr>
          <p:nvPr>
            <p:ph type="sldNum" sz="quarter" idx="10"/>
          </p:nvPr>
        </p:nvSpPr>
        <p:spPr/>
        <p:txBody>
          <a:bodyPr/>
          <a:lstStyle/>
          <a:p>
            <a:fld id="{CB221C15-E5AF-4B63-A43B-76A0CB57A178}" type="slidenum">
              <a:rPr lang="en-US" smtClean="0"/>
              <a:t>2</a:t>
            </a:fld>
            <a:endParaRPr lang="en-US"/>
          </a:p>
        </p:txBody>
      </p:sp>
    </p:spTree>
    <p:extLst>
      <p:ext uri="{BB962C8B-B14F-4D97-AF65-F5344CB8AC3E}">
        <p14:creationId xmlns:p14="http://schemas.microsoft.com/office/powerpoint/2010/main" val="27399477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Normally, a manufacturing company will have fixed prices for its goods, and these prices will not vary much over a period of time, or from place to place. In other words, if Ford Motor fixed the prices of its products at a certain cost, this cost would remain fairly constant. It will not matter if the buyer wants to purchase the product now or next year, or if the purchase is being done in the United States or France. For instance, Ford Fusion car has a starting price of $22,820. The prices for its cars range between $19,000 and $25,000. These prices apply to all part of the world, and will remain fairly constant for a long period of time. </a:t>
            </a:r>
          </a:p>
          <a:p>
            <a:r>
              <a:rPr lang="en-US" dirty="0" smtClean="0"/>
              <a:t>On the other hand, Starbucks is low fixed, high variable company. Its products are of low prices, ranging from $2 to $6. The company also knows well enough to vary its prices to suit the pockets of its variant customers. </a:t>
            </a:r>
          </a:p>
          <a:p>
            <a:r>
              <a:rPr lang="en-US" dirty="0" smtClean="0"/>
              <a:t> </a:t>
            </a:r>
            <a:r>
              <a:rPr lang="en-US" baseline="0" dirty="0" smtClean="0"/>
              <a:t> The fixed costs of Ford Motors are high because of the high costs of raw materials, labor, property taxes, advertisements, and promotions among others. </a:t>
            </a:r>
            <a:endParaRPr lang="en-US" dirty="0"/>
          </a:p>
        </p:txBody>
      </p:sp>
      <p:sp>
        <p:nvSpPr>
          <p:cNvPr id="4" name="Slide Number Placeholder 3"/>
          <p:cNvSpPr>
            <a:spLocks noGrp="1"/>
          </p:cNvSpPr>
          <p:nvPr>
            <p:ph type="sldNum" sz="quarter" idx="10"/>
          </p:nvPr>
        </p:nvSpPr>
        <p:spPr/>
        <p:txBody>
          <a:bodyPr/>
          <a:lstStyle/>
          <a:p>
            <a:fld id="{CB221C15-E5AF-4B63-A43B-76A0CB57A178}" type="slidenum">
              <a:rPr lang="en-US" smtClean="0"/>
              <a:t>3</a:t>
            </a:fld>
            <a:endParaRPr lang="en-US"/>
          </a:p>
        </p:txBody>
      </p:sp>
    </p:spTree>
    <p:extLst>
      <p:ext uri="{BB962C8B-B14F-4D97-AF65-F5344CB8AC3E}">
        <p14:creationId xmlns:p14="http://schemas.microsoft.com/office/powerpoint/2010/main" val="28588654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a:p>
            <a:r>
              <a:rPr lang="en-US" dirty="0" smtClean="0"/>
              <a:t>Variable</a:t>
            </a:r>
            <a:r>
              <a:rPr lang="en-US" baseline="0" dirty="0" smtClean="0"/>
              <a:t> costs are largely based on the numbers of units sold and well as the fluctuation of the materials used. </a:t>
            </a:r>
            <a:endParaRPr lang="en-US" dirty="0" smtClean="0"/>
          </a:p>
          <a:p>
            <a:r>
              <a:rPr lang="en-US" dirty="0" smtClean="0"/>
              <a:t>This is because of the difference in the products they produce. While Ford Company is an automobile whose sales depend a lot on the quality of the products it manufactures, the sales in Starbucks Company depends also depend a lot of the customer experience. The number of years that these two companies have been in existence also explains the reason why they apply different methods in attracting their customers. Ford Company has already established loyalty to its brands, while Starbucks is still attracting more loyal customers to its brands. </a:t>
            </a:r>
          </a:p>
          <a:p>
            <a:r>
              <a:rPr lang="en-US" dirty="0" smtClean="0"/>
              <a:t>The</a:t>
            </a:r>
            <a:r>
              <a:rPr lang="en-US" baseline="0" dirty="0" smtClean="0"/>
              <a:t> variations on the costs of energy, sugar, coffee beans, and labor costs are the major factors that solely influence the increase in variable costs in Starbucks. </a:t>
            </a:r>
            <a:endParaRPr lang="en-US" dirty="0"/>
          </a:p>
        </p:txBody>
      </p:sp>
      <p:sp>
        <p:nvSpPr>
          <p:cNvPr id="4" name="Slide Number Placeholder 3"/>
          <p:cNvSpPr>
            <a:spLocks noGrp="1"/>
          </p:cNvSpPr>
          <p:nvPr>
            <p:ph type="sldNum" sz="quarter" idx="10"/>
          </p:nvPr>
        </p:nvSpPr>
        <p:spPr/>
        <p:txBody>
          <a:bodyPr/>
          <a:lstStyle/>
          <a:p>
            <a:fld id="{CB221C15-E5AF-4B63-A43B-76A0CB57A178}" type="slidenum">
              <a:rPr lang="en-US" smtClean="0"/>
              <a:t>4</a:t>
            </a:fld>
            <a:endParaRPr lang="en-US"/>
          </a:p>
        </p:txBody>
      </p:sp>
    </p:spTree>
    <p:extLst>
      <p:ext uri="{BB962C8B-B14F-4D97-AF65-F5344CB8AC3E}">
        <p14:creationId xmlns:p14="http://schemas.microsoft.com/office/powerpoint/2010/main" val="32882648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B221C15-E5AF-4B63-A43B-76A0CB57A178}" type="slidenum">
              <a:rPr lang="en-US" smtClean="0"/>
              <a:t>5</a:t>
            </a:fld>
            <a:endParaRPr lang="en-US"/>
          </a:p>
        </p:txBody>
      </p:sp>
    </p:spTree>
    <p:extLst>
      <p:ext uri="{BB962C8B-B14F-4D97-AF65-F5344CB8AC3E}">
        <p14:creationId xmlns:p14="http://schemas.microsoft.com/office/powerpoint/2010/main" val="267776525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9" name="Group 8"/>
          <p:cNvGrpSpPr/>
          <p:nvPr/>
        </p:nvGrpSpPr>
        <p:grpSpPr>
          <a:xfrm>
            <a:off x="0" y="0"/>
            <a:ext cx="9144000" cy="6858000"/>
            <a:chOff x="0" y="0"/>
            <a:chExt cx="9144000" cy="6858000"/>
          </a:xfrm>
        </p:grpSpPr>
        <p:pic>
          <p:nvPicPr>
            <p:cNvPr id="7" name="Picture 6" descr="SD-PanelTitle-V.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1" name="Rectangle 10"/>
            <p:cNvSpPr/>
            <p:nvPr/>
          </p:nvSpPr>
          <p:spPr>
            <a:xfrm>
              <a:off x="1515532" y="1520422"/>
              <a:ext cx="6112935" cy="3818468"/>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2" name="Picture 11"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l="-2" r="47959"/>
            <a:stretch/>
          </p:blipFill>
          <p:spPr>
            <a:xfrm rot="5400000">
              <a:off x="3739196" y="525780"/>
              <a:ext cx="1664208" cy="612648"/>
            </a:xfrm>
            <a:prstGeom prst="rect">
              <a:avLst/>
            </a:prstGeom>
          </p:spPr>
        </p:pic>
        <p:pic>
          <p:nvPicPr>
            <p:cNvPr id="14" name="Picture 13"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l="-2" r="47959"/>
            <a:stretch/>
          </p:blipFill>
          <p:spPr>
            <a:xfrm rot="5400000">
              <a:off x="3739196" y="5719572"/>
              <a:ext cx="1664208" cy="612648"/>
            </a:xfrm>
            <a:prstGeom prst="rect">
              <a:avLst/>
            </a:prstGeom>
          </p:spPr>
        </p:pic>
      </p:grpSp>
      <p:sp>
        <p:nvSpPr>
          <p:cNvPr id="2" name="Title 1"/>
          <p:cNvSpPr>
            <a:spLocks noGrp="1"/>
          </p:cNvSpPr>
          <p:nvPr>
            <p:ph type="ctrTitle"/>
          </p:nvPr>
        </p:nvSpPr>
        <p:spPr>
          <a:xfrm>
            <a:off x="1921934" y="1811863"/>
            <a:ext cx="5308866" cy="1515533"/>
          </a:xfrm>
        </p:spPr>
        <p:txBody>
          <a:bodyPr anchor="b">
            <a:noAutofit/>
          </a:bodyPr>
          <a:lstStyle>
            <a:lvl1pPr algn="ctr">
              <a:defRPr sz="480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1921934" y="3598327"/>
            <a:ext cx="5308866" cy="1377651"/>
          </a:xfrm>
        </p:spPr>
        <p:txBody>
          <a:bodyPr anchor="t">
            <a:normAutofit/>
          </a:bodyPr>
          <a:lstStyle>
            <a:lvl1pPr marL="0" indent="0" algn="ctr">
              <a:buNone/>
              <a:defRPr sz="20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6065417" y="5054602"/>
            <a:ext cx="673276" cy="279400"/>
          </a:xfrm>
        </p:spPr>
        <p:txBody>
          <a:bodyPr/>
          <a:lstStyle/>
          <a:p>
            <a:fld id="{18B04E91-2603-4D0A-845F-776A91020398}" type="datetimeFigureOut">
              <a:rPr lang="en-US" smtClean="0"/>
              <a:t>10/11/2018</a:t>
            </a:fld>
            <a:endParaRPr lang="en-US"/>
          </a:p>
        </p:txBody>
      </p:sp>
      <p:sp>
        <p:nvSpPr>
          <p:cNvPr id="5" name="Footer Placeholder 4"/>
          <p:cNvSpPr>
            <a:spLocks noGrp="1"/>
          </p:cNvSpPr>
          <p:nvPr>
            <p:ph type="ftr" sz="quarter" idx="11"/>
          </p:nvPr>
        </p:nvSpPr>
        <p:spPr>
          <a:xfrm>
            <a:off x="1921934" y="5054602"/>
            <a:ext cx="4064860" cy="279400"/>
          </a:xfrm>
        </p:spPr>
        <p:txBody>
          <a:bodyPr/>
          <a:lstStyle/>
          <a:p>
            <a:endParaRPr lang="en-US"/>
          </a:p>
        </p:txBody>
      </p:sp>
      <p:sp>
        <p:nvSpPr>
          <p:cNvPr id="6" name="Slide Number Placeholder 5"/>
          <p:cNvSpPr>
            <a:spLocks noGrp="1"/>
          </p:cNvSpPr>
          <p:nvPr>
            <p:ph type="sldNum" sz="quarter" idx="12"/>
          </p:nvPr>
        </p:nvSpPr>
        <p:spPr>
          <a:xfrm>
            <a:off x="6817317" y="5054602"/>
            <a:ext cx="413483" cy="279400"/>
          </a:xfrm>
        </p:spPr>
        <p:txBody>
          <a:bodyPr/>
          <a:lstStyle/>
          <a:p>
            <a:fld id="{60D77EAD-7FF2-4131-9C01-3FDC29ECF7D4}" type="slidenum">
              <a:rPr lang="en-US" smtClean="0"/>
              <a:t>‹#›</a:t>
            </a:fld>
            <a:endParaRPr lang="en-US"/>
          </a:p>
        </p:txBody>
      </p:sp>
      <p:cxnSp>
        <p:nvCxnSpPr>
          <p:cNvPr id="15" name="Straight Connector 14"/>
          <p:cNvCxnSpPr/>
          <p:nvPr/>
        </p:nvCxnSpPr>
        <p:spPr>
          <a:xfrm>
            <a:off x="2019825" y="3471329"/>
            <a:ext cx="5113083"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2947786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278466" y="2354670"/>
            <a:ext cx="6595533"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8B04E91-2603-4D0A-845F-776A91020398}" type="datetimeFigureOut">
              <a:rPr lang="en-US" smtClean="0"/>
              <a:t>10/11/2018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0D77EAD-7FF2-4131-9C01-3FDC29ECF7D4}" type="slidenum">
              <a:rPr lang="en-US" smtClean="0"/>
              <a:t>‹#›</a:t>
            </a:fld>
            <a:endParaRPr lang="en-US"/>
          </a:p>
        </p:txBody>
      </p:sp>
    </p:spTree>
    <p:extLst>
      <p:ext uri="{BB962C8B-B14F-4D97-AF65-F5344CB8AC3E}">
        <p14:creationId xmlns:p14="http://schemas.microsoft.com/office/powerpoint/2010/main" val="20730684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78465" y="1641413"/>
            <a:ext cx="6595534" cy="1822514"/>
          </a:xfrm>
        </p:spPr>
        <p:txBody>
          <a:bodyPr anchor="b">
            <a:normAutofit/>
          </a:bodyPr>
          <a:lstStyle>
            <a:lvl1pPr algn="ctr">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278465" y="3734859"/>
            <a:ext cx="6595534" cy="1090015"/>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8B04E91-2603-4D0A-845F-776A91020398}" type="datetimeFigureOut">
              <a:rPr lang="en-US" smtClean="0"/>
              <a:t>10/11/2018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0D77EAD-7FF2-4131-9C01-3FDC29ECF7D4}" type="slidenum">
              <a:rPr lang="en-US" smtClean="0"/>
              <a:t>‹#›</a:t>
            </a:fld>
            <a:endParaRPr lang="en-US"/>
          </a:p>
        </p:txBody>
      </p:sp>
      <p:cxnSp>
        <p:nvCxnSpPr>
          <p:cNvPr id="31" name="Straight Connector 30"/>
          <p:cNvCxnSpPr/>
          <p:nvPr/>
        </p:nvCxnSpPr>
        <p:spPr>
          <a:xfrm>
            <a:off x="1278466" y="3599392"/>
            <a:ext cx="6595533"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8109188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278465" y="235626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a:xfrm>
            <a:off x="1176866" y="915337"/>
            <a:ext cx="6798734" cy="1303867"/>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76866" y="2487168"/>
            <a:ext cx="3337560" cy="3447288"/>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5152" y="2487168"/>
            <a:ext cx="3337560" cy="3447288"/>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18B04E91-2603-4D0A-845F-776A91020398}" type="datetimeFigureOut">
              <a:rPr lang="en-US" smtClean="0"/>
              <a:t>10/11/2018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0D77EAD-7FF2-4131-9C01-3FDC29ECF7D4}" type="slidenum">
              <a:rPr lang="en-US" smtClean="0"/>
              <a:t>‹#›</a:t>
            </a:fld>
            <a:endParaRPr lang="en-US"/>
          </a:p>
        </p:txBody>
      </p:sp>
    </p:spTree>
    <p:extLst>
      <p:ext uri="{BB962C8B-B14F-4D97-AF65-F5344CB8AC3E}">
        <p14:creationId xmlns:p14="http://schemas.microsoft.com/office/powerpoint/2010/main" val="35950085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176868" y="2658533"/>
            <a:ext cx="333756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76868" y="3243262"/>
            <a:ext cx="3337560" cy="2706624"/>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1832" y="2658533"/>
            <a:ext cx="333756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1832" y="3243262"/>
            <a:ext cx="3337560" cy="2706624"/>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18B04E91-2603-4D0A-845F-776A91020398}" type="datetimeFigureOut">
              <a:rPr lang="en-US" smtClean="0"/>
              <a:t>10/11/2018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0D77EAD-7FF2-4131-9C01-3FDC29ECF7D4}" type="slidenum">
              <a:rPr lang="en-US" smtClean="0"/>
              <a:t>‹#›</a:t>
            </a:fld>
            <a:endParaRPr lang="en-US"/>
          </a:p>
        </p:txBody>
      </p:sp>
      <p:cxnSp>
        <p:nvCxnSpPr>
          <p:cNvPr id="41" name="Straight Connector 40"/>
          <p:cNvCxnSpPr/>
          <p:nvPr/>
        </p:nvCxnSpPr>
        <p:spPr>
          <a:xfrm>
            <a:off x="1278466" y="235467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1195555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176865" y="915337"/>
            <a:ext cx="6798735" cy="1303867"/>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18B04E91-2603-4D0A-845F-776A91020398}" type="datetimeFigureOut">
              <a:rPr lang="en-US" smtClean="0"/>
              <a:t>10/11/2018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0D77EAD-7FF2-4131-9C01-3FDC29ECF7D4}" type="slidenum">
              <a:rPr lang="en-US" smtClean="0"/>
              <a:t>‹#›</a:t>
            </a:fld>
            <a:endParaRPr lang="en-US"/>
          </a:p>
        </p:txBody>
      </p:sp>
      <p:cxnSp>
        <p:nvCxnSpPr>
          <p:cNvPr id="14" name="Straight Connector 13"/>
          <p:cNvCxnSpPr/>
          <p:nvPr/>
        </p:nvCxnSpPr>
        <p:spPr>
          <a:xfrm>
            <a:off x="1278466" y="235467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1061711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8B04E91-2603-4D0A-845F-776A91020398}" type="datetimeFigureOut">
              <a:rPr lang="en-US" smtClean="0"/>
              <a:t>10/11/2018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0D77EAD-7FF2-4131-9C01-3FDC29ECF7D4}" type="slidenum">
              <a:rPr lang="en-US" smtClean="0"/>
              <a:t>‹#›</a:t>
            </a:fld>
            <a:endParaRPr lang="en-US"/>
          </a:p>
        </p:txBody>
      </p:sp>
    </p:spTree>
    <p:extLst>
      <p:ext uri="{BB962C8B-B14F-4D97-AF65-F5344CB8AC3E}">
        <p14:creationId xmlns:p14="http://schemas.microsoft.com/office/powerpoint/2010/main" val="34685240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76865" y="1388534"/>
            <a:ext cx="2536798" cy="1371600"/>
          </a:xfrm>
        </p:spPr>
        <p:txBody>
          <a:bodyPr anchor="b">
            <a:normAutofit/>
          </a:bodyPr>
          <a:lstStyle>
            <a:lvl1pPr algn="ctr">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4120062" y="982132"/>
            <a:ext cx="3855539" cy="4893735"/>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76865" y="3031065"/>
            <a:ext cx="2536798"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8B04E91-2603-4D0A-845F-776A91020398}" type="datetimeFigureOut">
              <a:rPr lang="en-US" smtClean="0"/>
              <a:t>10/11/2018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0D77EAD-7FF2-4131-9C01-3FDC29ECF7D4}" type="slidenum">
              <a:rPr lang="en-US" smtClean="0"/>
              <a:t>‹#›</a:t>
            </a:fld>
            <a:endParaRPr lang="en-US"/>
          </a:p>
        </p:txBody>
      </p:sp>
      <p:cxnSp>
        <p:nvCxnSpPr>
          <p:cNvPr id="16" name="Straight Connector 15"/>
          <p:cNvCxnSpPr/>
          <p:nvPr/>
        </p:nvCxnSpPr>
        <p:spPr>
          <a:xfrm>
            <a:off x="1278466" y="2912533"/>
            <a:ext cx="233359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881737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76865" y="1883832"/>
            <a:ext cx="3632202" cy="1371600"/>
          </a:xfrm>
        </p:spPr>
        <p:txBody>
          <a:bodyPr anchor="b">
            <a:normAutofit/>
          </a:bodyPr>
          <a:lstStyle>
            <a:lvl1pPr algn="ctr">
              <a:defRPr sz="2400" b="0"/>
            </a:lvl1pPr>
          </a:lstStyle>
          <a:p>
            <a:r>
              <a:rPr lang="en-US" smtClean="0"/>
              <a:t>Click to edit Master title style</a:t>
            </a:r>
            <a:endParaRPr lang="en-US" dirty="0"/>
          </a:p>
        </p:txBody>
      </p:sp>
      <p:sp>
        <p:nvSpPr>
          <p:cNvPr id="17" name="Picture Placeholder 2"/>
          <p:cNvSpPr>
            <a:spLocks noGrp="1" noChangeAspect="1"/>
          </p:cNvSpPr>
          <p:nvPr>
            <p:ph type="pic" idx="1"/>
          </p:nvPr>
        </p:nvSpPr>
        <p:spPr>
          <a:xfrm>
            <a:off x="5183070" y="1032933"/>
            <a:ext cx="2929463" cy="4792136"/>
          </a:xfrm>
          <a:prstGeom prst="roundRect">
            <a:avLst>
              <a:gd name="adj" fmla="val 0"/>
            </a:avLst>
          </a:prstGeom>
          <a:ln w="57150" cmpd="thickThin">
            <a:solidFill>
              <a:schemeClr val="tx1">
                <a:lumMod val="50000"/>
                <a:lumOff val="5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76865" y="3255432"/>
            <a:ext cx="3632201" cy="1828800"/>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8B04E91-2603-4D0A-845F-776A91020398}" type="datetimeFigureOut">
              <a:rPr lang="en-US" smtClean="0"/>
              <a:t>10/11/2018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0D77EAD-7FF2-4131-9C01-3FDC29ECF7D4}" type="slidenum">
              <a:rPr lang="en-US" smtClean="0"/>
              <a:t>‹#›</a:t>
            </a:fld>
            <a:endParaRPr lang="en-US"/>
          </a:p>
        </p:txBody>
      </p:sp>
    </p:spTree>
    <p:extLst>
      <p:ext uri="{BB962C8B-B14F-4D97-AF65-F5344CB8AC3E}">
        <p14:creationId xmlns:p14="http://schemas.microsoft.com/office/powerpoint/2010/main" val="5366279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76866" y="4815415"/>
            <a:ext cx="6798734" cy="566738"/>
          </a:xfrm>
        </p:spPr>
        <p:txBody>
          <a:bodyPr anchor="b">
            <a:normAutofit/>
          </a:bodyPr>
          <a:lstStyle>
            <a:lvl1pPr algn="ctr">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026260" y="1032933"/>
            <a:ext cx="7091482" cy="3361269"/>
          </a:xfrm>
          <a:prstGeom prst="roundRect">
            <a:avLst>
              <a:gd name="adj" fmla="val 0"/>
            </a:avLst>
          </a:prstGeom>
          <a:ln w="57150" cmpd="thickThin">
            <a:solidFill>
              <a:schemeClr val="tx1">
                <a:lumMod val="50000"/>
                <a:lumOff val="5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76866" y="5382153"/>
            <a:ext cx="6798734" cy="493712"/>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8B04E91-2603-4D0A-845F-776A91020398}" type="datetimeFigureOut">
              <a:rPr lang="en-US" smtClean="0"/>
              <a:t>10/11/2018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0D77EAD-7FF2-4131-9C01-3FDC29ECF7D4}" type="slidenum">
              <a:rPr lang="en-US" smtClean="0"/>
              <a:t>‹#›</a:t>
            </a:fld>
            <a:endParaRPr lang="en-US"/>
          </a:p>
        </p:txBody>
      </p:sp>
    </p:spTree>
    <p:extLst>
      <p:ext uri="{BB962C8B-B14F-4D97-AF65-F5344CB8AC3E}">
        <p14:creationId xmlns:p14="http://schemas.microsoft.com/office/powerpoint/2010/main" val="17097040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76866" y="906873"/>
            <a:ext cx="6798734" cy="3097860"/>
          </a:xfrm>
        </p:spPr>
        <p:txBody>
          <a:bodyPr anchor="ctr">
            <a:normAutofit/>
          </a:bodyPr>
          <a:lstStyle>
            <a:lvl1pPr algn="ctr">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76865" y="4275666"/>
            <a:ext cx="6798736" cy="1600202"/>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8B04E91-2603-4D0A-845F-776A91020398}" type="datetimeFigureOut">
              <a:rPr lang="en-US" smtClean="0"/>
              <a:t>10/11/2018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0D77EAD-7FF2-4131-9C01-3FDC29ECF7D4}" type="slidenum">
              <a:rPr lang="en-US" smtClean="0"/>
              <a:t>‹#›</a:t>
            </a:fld>
            <a:endParaRPr lang="en-US"/>
          </a:p>
        </p:txBody>
      </p:sp>
      <p:cxnSp>
        <p:nvCxnSpPr>
          <p:cNvPr id="15" name="Straight Connector 14"/>
          <p:cNvCxnSpPr/>
          <p:nvPr/>
        </p:nvCxnSpPr>
        <p:spPr>
          <a:xfrm>
            <a:off x="1278465" y="4140199"/>
            <a:ext cx="6606425"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1162266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34333" y="982132"/>
            <a:ext cx="6400250" cy="2370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600200" y="3352799"/>
            <a:ext cx="5892798" cy="651933"/>
          </a:xfrm>
        </p:spPr>
        <p:txBody>
          <a:bodyPr anchor="ctr">
            <a:normAutofit/>
          </a:bodyPr>
          <a:lstStyle>
            <a:lvl1pPr marL="0" indent="0" algn="r">
              <a:buFontTx/>
              <a:buNone/>
              <a:defRPr sz="18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1176863" y="4343400"/>
            <a:ext cx="6798738"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8B04E91-2603-4D0A-845F-776A91020398}" type="datetimeFigureOut">
              <a:rPr lang="en-US" smtClean="0"/>
              <a:t>10/11/2018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0D77EAD-7FF2-4131-9C01-3FDC29ECF7D4}" type="slidenum">
              <a:rPr lang="en-US" smtClean="0"/>
              <a:t>‹#›</a:t>
            </a:fld>
            <a:endParaRPr lang="en-US"/>
          </a:p>
        </p:txBody>
      </p:sp>
      <p:sp>
        <p:nvSpPr>
          <p:cNvPr id="14" name="TextBox 13"/>
          <p:cNvSpPr txBox="1"/>
          <p:nvPr/>
        </p:nvSpPr>
        <p:spPr>
          <a:xfrm>
            <a:off x="849969" y="905362"/>
            <a:ext cx="457319" cy="584776"/>
          </a:xfrm>
          <a:prstGeom prst="rect">
            <a:avLst/>
          </a:prstGeom>
        </p:spPr>
        <p:txBody>
          <a:bodyPr vert="horz" lIns="91440" tIns="45720" rIns="91440" bIns="45720" rtlCol="0" anchor="ctr">
            <a:noAutofit/>
          </a:bodyPr>
          <a:lstStyle/>
          <a:p>
            <a:pPr lvl="0"/>
            <a:r>
              <a:rPr lang="en-US" sz="7200" dirty="0">
                <a:solidFill>
                  <a:schemeClr val="tx1"/>
                </a:solidFill>
                <a:effectLst/>
              </a:rPr>
              <a:t>“</a:t>
            </a:r>
          </a:p>
        </p:txBody>
      </p:sp>
      <p:sp>
        <p:nvSpPr>
          <p:cNvPr id="15" name="TextBox 14"/>
          <p:cNvSpPr txBox="1"/>
          <p:nvPr/>
        </p:nvSpPr>
        <p:spPr>
          <a:xfrm>
            <a:off x="7633503" y="2827870"/>
            <a:ext cx="457319" cy="584776"/>
          </a:xfrm>
          <a:prstGeom prst="rect">
            <a:avLst/>
          </a:prstGeom>
        </p:spPr>
        <p:txBody>
          <a:bodyPr vert="horz" lIns="91440" tIns="45720" rIns="91440" bIns="45720" rtlCol="0" anchor="ctr">
            <a:noAutofit/>
          </a:bodyPr>
          <a:lstStyle/>
          <a:p>
            <a:pPr lvl="0" algn="r"/>
            <a:r>
              <a:rPr lang="en-US" sz="7200" dirty="0">
                <a:solidFill>
                  <a:schemeClr val="tx1"/>
                </a:solidFill>
                <a:effectLst/>
              </a:rPr>
              <a:t>”</a:t>
            </a:r>
          </a:p>
        </p:txBody>
      </p:sp>
      <p:cxnSp>
        <p:nvCxnSpPr>
          <p:cNvPr id="19" name="Straight Connector 18"/>
          <p:cNvCxnSpPr/>
          <p:nvPr/>
        </p:nvCxnSpPr>
        <p:spPr>
          <a:xfrm>
            <a:off x="1278466" y="4140199"/>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862648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76869" y="3308581"/>
            <a:ext cx="6798728" cy="1468800"/>
          </a:xfrm>
        </p:spPr>
        <p:txBody>
          <a:bodyPr anchor="b">
            <a:normAutofit/>
          </a:bodyPr>
          <a:lstStyle>
            <a:lvl1pPr algn="l">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76868" y="4777381"/>
            <a:ext cx="6798730" cy="8604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8B04E91-2603-4D0A-845F-776A91020398}" type="datetimeFigureOut">
              <a:rPr lang="en-US" smtClean="0"/>
              <a:t>10/11/2018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0D77EAD-7FF2-4131-9C01-3FDC29ECF7D4}" type="slidenum">
              <a:rPr lang="en-US" smtClean="0"/>
              <a:t>‹#›</a:t>
            </a:fld>
            <a:endParaRPr lang="en-US"/>
          </a:p>
        </p:txBody>
      </p:sp>
    </p:spTree>
    <p:extLst>
      <p:ext uri="{BB962C8B-B14F-4D97-AF65-F5344CB8AC3E}">
        <p14:creationId xmlns:p14="http://schemas.microsoft.com/office/powerpoint/2010/main" val="355440389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09416" y="982132"/>
            <a:ext cx="6325168" cy="2243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6" name="Text Placeholder 2"/>
          <p:cNvSpPr>
            <a:spLocks noGrp="1"/>
          </p:cNvSpPr>
          <p:nvPr>
            <p:ph type="body" idx="13"/>
          </p:nvPr>
        </p:nvSpPr>
        <p:spPr>
          <a:xfrm>
            <a:off x="1176868" y="3639312"/>
            <a:ext cx="6798730" cy="886968"/>
          </a:xfrm>
        </p:spPr>
        <p:txBody>
          <a:bodyPr anchor="b">
            <a:normAutofit/>
          </a:bodyPr>
          <a:lstStyle>
            <a:lvl1pPr marL="0" indent="0" algn="l">
              <a:spcBef>
                <a:spcPts val="0"/>
              </a:spcBef>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3" name="Text Placeholder 2"/>
          <p:cNvSpPr>
            <a:spLocks noGrp="1"/>
          </p:cNvSpPr>
          <p:nvPr>
            <p:ph type="body" idx="1"/>
          </p:nvPr>
        </p:nvSpPr>
        <p:spPr>
          <a:xfrm>
            <a:off x="1176865" y="4529667"/>
            <a:ext cx="6798736" cy="1346200"/>
          </a:xfrm>
        </p:spPr>
        <p:txBody>
          <a:bodyPr anchor="t">
            <a:normAutofit/>
          </a:bodyPr>
          <a:lstStyle>
            <a:lvl1pPr marL="0" indent="0" algn="l">
              <a:buNone/>
              <a:defRPr sz="1600">
                <a:solidFill>
                  <a:schemeClr val="tx1"/>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8B04E91-2603-4D0A-845F-776A91020398}" type="datetimeFigureOut">
              <a:rPr lang="en-US" smtClean="0"/>
              <a:t>10/11/2018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0D77EAD-7FF2-4131-9C01-3FDC29ECF7D4}" type="slidenum">
              <a:rPr lang="en-US" smtClean="0"/>
              <a:t>‹#›</a:t>
            </a:fld>
            <a:endParaRPr lang="en-US"/>
          </a:p>
        </p:txBody>
      </p:sp>
      <p:sp>
        <p:nvSpPr>
          <p:cNvPr id="12" name="TextBox 11"/>
          <p:cNvSpPr txBox="1"/>
          <p:nvPr/>
        </p:nvSpPr>
        <p:spPr>
          <a:xfrm>
            <a:off x="878060" y="896895"/>
            <a:ext cx="457319"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7649796" y="2607728"/>
            <a:ext cx="457319"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278466" y="342900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29381272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176865" y="982131"/>
            <a:ext cx="6798734" cy="2294467"/>
          </a:xfrm>
        </p:spPr>
        <p:txBody>
          <a:bodyPr vert="horz" lIns="91440" tIns="45720" rIns="91440" bIns="45720" rtlCol="0" anchor="ctr">
            <a:normAutofit/>
          </a:bodyPr>
          <a:lstStyle>
            <a:lvl1pPr>
              <a:defRPr lang="en-US" sz="3200" b="0" dirty="0"/>
            </a:lvl1pPr>
          </a:lstStyle>
          <a:p>
            <a:pPr marL="0" lvl="0"/>
            <a:r>
              <a:rPr lang="en-US" smtClean="0"/>
              <a:t>Click to edit Master title style</a:t>
            </a:r>
            <a:endParaRPr lang="en-US" dirty="0"/>
          </a:p>
        </p:txBody>
      </p:sp>
      <p:sp>
        <p:nvSpPr>
          <p:cNvPr id="17" name="Text Placeholder 2"/>
          <p:cNvSpPr>
            <a:spLocks noGrp="1"/>
          </p:cNvSpPr>
          <p:nvPr>
            <p:ph type="body" idx="13"/>
          </p:nvPr>
        </p:nvSpPr>
        <p:spPr>
          <a:xfrm>
            <a:off x="1176868" y="3566160"/>
            <a:ext cx="6798730" cy="905256"/>
          </a:xfrm>
        </p:spPr>
        <p:txBody>
          <a:bodyPr anchor="b">
            <a:normAutofit/>
          </a:bodyPr>
          <a:lstStyle>
            <a:lvl1pPr marL="0" indent="0" algn="l">
              <a:spcBef>
                <a:spcPts val="0"/>
              </a:spcBef>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3" name="Text Placeholder 2"/>
          <p:cNvSpPr>
            <a:spLocks noGrp="1"/>
          </p:cNvSpPr>
          <p:nvPr>
            <p:ph type="body" idx="1"/>
          </p:nvPr>
        </p:nvSpPr>
        <p:spPr>
          <a:xfrm>
            <a:off x="1176866" y="4470400"/>
            <a:ext cx="6798734" cy="1405467"/>
          </a:xfrm>
        </p:spPr>
        <p:txBody>
          <a:bodyPr anchor="t">
            <a:normAutofit/>
          </a:bodyPr>
          <a:lstStyle>
            <a:lvl1pPr marL="0" indent="0" algn="l">
              <a:buNone/>
              <a:defRPr sz="1600">
                <a:solidFill>
                  <a:schemeClr val="tx1"/>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8B04E91-2603-4D0A-845F-776A91020398}" type="datetimeFigureOut">
              <a:rPr lang="en-US" smtClean="0"/>
              <a:t>10/11/2018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0D77EAD-7FF2-4131-9C01-3FDC29ECF7D4}" type="slidenum">
              <a:rPr lang="en-US" smtClean="0"/>
              <a:t>‹#›</a:t>
            </a:fld>
            <a:endParaRPr lang="en-US"/>
          </a:p>
        </p:txBody>
      </p:sp>
      <p:cxnSp>
        <p:nvCxnSpPr>
          <p:cNvPr id="15" name="Straight Connector 14"/>
          <p:cNvCxnSpPr/>
          <p:nvPr/>
        </p:nvCxnSpPr>
        <p:spPr>
          <a:xfrm>
            <a:off x="1278469" y="3429000"/>
            <a:ext cx="6606421"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6555666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76865" y="2490135"/>
            <a:ext cx="6798736" cy="3385733"/>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8B04E91-2603-4D0A-845F-776A91020398}" type="datetimeFigureOut">
              <a:rPr lang="en-US" smtClean="0"/>
              <a:t>10/11/2018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0D77EAD-7FF2-4131-9C01-3FDC29ECF7D4}" type="slidenum">
              <a:rPr lang="en-US" smtClean="0"/>
              <a:t>‹#›</a:t>
            </a:fld>
            <a:endParaRPr lang="en-US"/>
          </a:p>
        </p:txBody>
      </p:sp>
      <p:cxnSp>
        <p:nvCxnSpPr>
          <p:cNvPr id="14" name="Straight Connector 13"/>
          <p:cNvCxnSpPr/>
          <p:nvPr/>
        </p:nvCxnSpPr>
        <p:spPr>
          <a:xfrm>
            <a:off x="1278466" y="2354670"/>
            <a:ext cx="660642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73245421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356667" y="906873"/>
            <a:ext cx="1618930" cy="496899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76867" y="906873"/>
            <a:ext cx="4915509" cy="4968993"/>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8B04E91-2603-4D0A-845F-776A91020398}" type="datetimeFigureOut">
              <a:rPr lang="en-US" smtClean="0"/>
              <a:t>10/11/2018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0D77EAD-7FF2-4131-9C01-3FDC29ECF7D4}" type="slidenum">
              <a:rPr lang="en-US" smtClean="0"/>
              <a:t>‹#›</a:t>
            </a:fld>
            <a:endParaRPr lang="en-US"/>
          </a:p>
        </p:txBody>
      </p:sp>
      <p:cxnSp>
        <p:nvCxnSpPr>
          <p:cNvPr id="14" name="Straight Connector 13"/>
          <p:cNvCxnSpPr/>
          <p:nvPr/>
        </p:nvCxnSpPr>
        <p:spPr>
          <a:xfrm>
            <a:off x="6245512" y="906873"/>
            <a:ext cx="0" cy="4968993"/>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2732034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0" y="0"/>
            <a:ext cx="9144000" cy="6858001"/>
            <a:chOff x="0" y="0"/>
            <a:chExt cx="9144000" cy="6858001"/>
          </a:xfrm>
        </p:grpSpPr>
        <p:pic>
          <p:nvPicPr>
            <p:cNvPr id="8" name="Picture 7" descr="SD-PanelContent-V.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9" name="Rectangle 8"/>
            <p:cNvSpPr/>
            <p:nvPr/>
          </p:nvSpPr>
          <p:spPr>
            <a:xfrm>
              <a:off x="553888" y="542807"/>
              <a:ext cx="8039776" cy="5756392"/>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l="1" r="14240"/>
            <a:stretch/>
          </p:blipFill>
          <p:spPr>
            <a:xfrm rot="5400000">
              <a:off x="4221675" y="39689"/>
              <a:ext cx="68580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l="1" r="14240"/>
            <a:stretch/>
          </p:blipFill>
          <p:spPr>
            <a:xfrm rot="5400000">
              <a:off x="4221675" y="6211888"/>
              <a:ext cx="685800" cy="606425"/>
            </a:xfrm>
            <a:prstGeom prst="rect">
              <a:avLst/>
            </a:prstGeom>
          </p:spPr>
        </p:pic>
      </p:grpSp>
      <p:sp>
        <p:nvSpPr>
          <p:cNvPr id="2" name="Title Placeholder 1"/>
          <p:cNvSpPr>
            <a:spLocks noGrp="1"/>
          </p:cNvSpPr>
          <p:nvPr>
            <p:ph type="title"/>
          </p:nvPr>
        </p:nvSpPr>
        <p:spPr>
          <a:xfrm>
            <a:off x="1176866" y="915337"/>
            <a:ext cx="6798734" cy="1303867"/>
          </a:xfrm>
          <a:prstGeom prst="rect">
            <a:avLst/>
          </a:prstGeom>
          <a:effectLst/>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176865" y="2490135"/>
            <a:ext cx="6798736" cy="3444997"/>
          </a:xfrm>
          <a:prstGeom prst="rect">
            <a:avLst/>
          </a:prstGeom>
        </p:spPr>
        <p:txBody>
          <a:bodyPr vert="horz" lIns="91440" tIns="45720" rIns="91440" bIns="45720" rtlCol="0"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356670" y="5960533"/>
            <a:ext cx="1148283"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18B04E91-2603-4D0A-845F-776A91020398}" type="datetimeFigureOut">
              <a:rPr lang="en-US" smtClean="0"/>
              <a:t>10/11/2018</a:t>
            </a:fld>
            <a:endParaRPr lang="en-US"/>
          </a:p>
        </p:txBody>
      </p:sp>
      <p:sp>
        <p:nvSpPr>
          <p:cNvPr id="5" name="Footer Placeholder 4"/>
          <p:cNvSpPr>
            <a:spLocks noGrp="1"/>
          </p:cNvSpPr>
          <p:nvPr>
            <p:ph type="ftr" sz="quarter" idx="3"/>
          </p:nvPr>
        </p:nvSpPr>
        <p:spPr>
          <a:xfrm>
            <a:off x="1176865" y="5960533"/>
            <a:ext cx="5104667"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a:p>
        </p:txBody>
      </p:sp>
      <p:sp>
        <p:nvSpPr>
          <p:cNvPr id="6" name="Slide Number Placeholder 5"/>
          <p:cNvSpPr>
            <a:spLocks noGrp="1"/>
          </p:cNvSpPr>
          <p:nvPr>
            <p:ph type="sldNum" sz="quarter" idx="4"/>
          </p:nvPr>
        </p:nvSpPr>
        <p:spPr>
          <a:xfrm>
            <a:off x="7580091" y="5960533"/>
            <a:ext cx="39551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60D77EAD-7FF2-4131-9C01-3FDC29ECF7D4}" type="slidenum">
              <a:rPr lang="en-US" smtClean="0"/>
              <a:t>‹#›</a:t>
            </a:fld>
            <a:endParaRPr lang="en-US"/>
          </a:p>
        </p:txBody>
      </p:sp>
    </p:spTree>
    <p:extLst>
      <p:ext uri="{BB962C8B-B14F-4D97-AF65-F5344CB8AC3E}">
        <p14:creationId xmlns:p14="http://schemas.microsoft.com/office/powerpoint/2010/main" val="3836355481"/>
      </p:ext>
    </p:extLst>
  </p:cSld>
  <p:clrMap bg1="lt1" tx1="dk1" bg2="lt2" tx2="dk2" accent1="accent1" accent2="accent2" accent3="accent3" accent4="accent4" accent5="accent5" accent6="accent6" hlink="hlink" folHlink="folHlink"/>
  <p:sldLayoutIdLst>
    <p:sldLayoutId id="2147483751" r:id="rId1"/>
    <p:sldLayoutId id="2147483752" r:id="rId2"/>
    <p:sldLayoutId id="2147483753" r:id="rId3"/>
    <p:sldLayoutId id="2147483754" r:id="rId4"/>
    <p:sldLayoutId id="2147483755" r:id="rId5"/>
    <p:sldLayoutId id="2147483756" r:id="rId6"/>
    <p:sldLayoutId id="2147483757" r:id="rId7"/>
    <p:sldLayoutId id="2147483758" r:id="rId8"/>
    <p:sldLayoutId id="2147483759" r:id="rId9"/>
    <p:sldLayoutId id="2147483760" r:id="rId10"/>
    <p:sldLayoutId id="2147483761" r:id="rId11"/>
    <p:sldLayoutId id="2147483762" r:id="rId12"/>
    <p:sldLayoutId id="2147483763" r:id="rId13"/>
    <p:sldLayoutId id="2147483764" r:id="rId14"/>
    <p:sldLayoutId id="2147483765" r:id="rId15"/>
    <p:sldLayoutId id="2147483766" r:id="rId16"/>
    <p:sldLayoutId id="2147483767" r:id="rId17"/>
  </p:sldLayoutIdLst>
  <p:txStyles>
    <p:titleStyle>
      <a:lvl1pPr algn="ctr" defTabSz="457200" rtl="0" eaLnBrk="1" latinLnBrk="0" hangingPunct="1">
        <a:spcBef>
          <a:spcPct val="0"/>
        </a:spcBef>
        <a:buNone/>
        <a:defRPr sz="40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609600"/>
            <a:ext cx="7772400" cy="4267199"/>
          </a:xfrm>
        </p:spPr>
        <p:txBody>
          <a:bodyPr>
            <a:normAutofit/>
          </a:bodyPr>
          <a:lstStyle/>
          <a:p>
            <a:r>
              <a:rPr lang="en-US" dirty="0" smtClean="0"/>
              <a:t>Cost Structure </a:t>
            </a:r>
            <a:br>
              <a:rPr lang="en-US" dirty="0" smtClean="0"/>
            </a:br>
            <a:r>
              <a:rPr lang="en-US" dirty="0" smtClean="0"/>
              <a:t>Fixed and Variable Costs</a:t>
            </a:r>
            <a:r>
              <a:rPr lang="en-US" dirty="0"/>
              <a:t/>
            </a:r>
            <a:br>
              <a:rPr lang="en-US" dirty="0"/>
            </a:br>
            <a:r>
              <a:rPr lang="en-US" dirty="0"/>
              <a:t>Institution Affiliation</a:t>
            </a:r>
            <a:br>
              <a:rPr lang="en-US" dirty="0"/>
            </a:br>
            <a:endParaRPr lang="en-US" dirty="0"/>
          </a:p>
        </p:txBody>
      </p:sp>
      <p:sp>
        <p:nvSpPr>
          <p:cNvPr id="3" name="Subtitle 2"/>
          <p:cNvSpPr>
            <a:spLocks noGrp="1"/>
          </p:cNvSpPr>
          <p:nvPr>
            <p:ph type="subTitle" idx="1"/>
          </p:nvPr>
        </p:nvSpPr>
        <p:spPr>
          <a:xfrm>
            <a:off x="1371600" y="4876800"/>
            <a:ext cx="6400800" cy="762000"/>
          </a:xfrm>
        </p:spPr>
        <p:txBody>
          <a:bodyPr/>
          <a:lstStyle/>
          <a:p>
            <a:r>
              <a:rPr lang="en-US" b="1" dirty="0" smtClean="0"/>
              <a:t>Written by: </a:t>
            </a:r>
            <a:endParaRPr lang="en-US" b="1" dirty="0"/>
          </a:p>
        </p:txBody>
      </p:sp>
    </p:spTree>
    <p:extLst>
      <p:ext uri="{BB962C8B-B14F-4D97-AF65-F5344CB8AC3E}">
        <p14:creationId xmlns:p14="http://schemas.microsoft.com/office/powerpoint/2010/main" val="324843720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Introduction: Ford Motor and Starbucks Companies</a:t>
            </a:r>
          </a:p>
        </p:txBody>
      </p:sp>
      <p:sp>
        <p:nvSpPr>
          <p:cNvPr id="3" name="Content Placeholder 2"/>
          <p:cNvSpPr>
            <a:spLocks noGrp="1"/>
          </p:cNvSpPr>
          <p:nvPr>
            <p:ph idx="1"/>
          </p:nvPr>
        </p:nvSpPr>
        <p:spPr/>
        <p:txBody>
          <a:bodyPr/>
          <a:lstStyle/>
          <a:p>
            <a:r>
              <a:rPr lang="en-US" dirty="0"/>
              <a:t>Ford Motor and Starbucks are two </a:t>
            </a:r>
            <a:r>
              <a:rPr lang="en-US" dirty="0" smtClean="0"/>
              <a:t>companies with different cost structures. </a:t>
            </a:r>
          </a:p>
          <a:p>
            <a:r>
              <a:rPr lang="en-US" dirty="0" smtClean="0"/>
              <a:t> Ford Motors-High Fixed cost, Low Variable cost </a:t>
            </a:r>
          </a:p>
          <a:p>
            <a:r>
              <a:rPr lang="en-US" dirty="0" smtClean="0"/>
              <a:t>Starbuck-Low fixed, High variable</a:t>
            </a:r>
          </a:p>
          <a:p>
            <a:endParaRPr lang="en-US" dirty="0"/>
          </a:p>
        </p:txBody>
      </p:sp>
    </p:spTree>
    <p:extLst>
      <p:ext uri="{BB962C8B-B14F-4D97-AF65-F5344CB8AC3E}">
        <p14:creationId xmlns:p14="http://schemas.microsoft.com/office/powerpoint/2010/main" val="408219933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FIXED COSTS </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Ford Motors High Fixed costs. </a:t>
            </a:r>
          </a:p>
          <a:p>
            <a:r>
              <a:rPr lang="en-US" dirty="0" smtClean="0"/>
              <a:t>Reasons-cost of running plant, property taxes, depreciation and maintenance, salaries, advertising, and sales promotion.</a:t>
            </a:r>
          </a:p>
          <a:p>
            <a:r>
              <a:rPr lang="en-US" dirty="0" smtClean="0"/>
              <a:t>The costs are quite high running into billions of dollars (Ford </a:t>
            </a:r>
            <a:r>
              <a:rPr lang="en-US" dirty="0"/>
              <a:t>Motor </a:t>
            </a:r>
            <a:r>
              <a:rPr lang="en-US" dirty="0" smtClean="0"/>
              <a:t>Company, 2018).</a:t>
            </a:r>
          </a:p>
          <a:p>
            <a:r>
              <a:rPr lang="en-US" dirty="0" smtClean="0"/>
              <a:t>In 2017 total costs were $140,436,000,000</a:t>
            </a:r>
          </a:p>
          <a:p>
            <a:r>
              <a:rPr lang="en-US" dirty="0" smtClean="0"/>
              <a:t>Starbucks has low fixed costs are lower than Ford.</a:t>
            </a:r>
          </a:p>
          <a:p>
            <a:r>
              <a:rPr lang="en-US" dirty="0" smtClean="0"/>
              <a:t>IN 2017 total costs were $9,038,200,000 (Starbucks Inc., 2018)</a:t>
            </a:r>
          </a:p>
          <a:p>
            <a:r>
              <a:rPr lang="en-US" dirty="0" smtClean="0"/>
              <a:t>Cost include rents, insurance, property taxes, and licensing </a:t>
            </a:r>
            <a:endParaRPr lang="en-US" dirty="0"/>
          </a:p>
        </p:txBody>
      </p:sp>
    </p:spTree>
    <p:extLst>
      <p:ext uri="{BB962C8B-B14F-4D97-AF65-F5344CB8AC3E}">
        <p14:creationId xmlns:p14="http://schemas.microsoft.com/office/powerpoint/2010/main" val="111869151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VARIABLE COSTS</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Fords variable costs are relatively low</a:t>
            </a:r>
          </a:p>
          <a:p>
            <a:r>
              <a:rPr lang="en-US" dirty="0" smtClean="0"/>
              <a:t>It depends on the units produced. </a:t>
            </a:r>
            <a:endParaRPr lang="en-US" dirty="0"/>
          </a:p>
          <a:p>
            <a:r>
              <a:rPr lang="en-US" dirty="0" smtClean="0"/>
              <a:t>The company by 2017 has produced 6.4 million units</a:t>
            </a:r>
          </a:p>
          <a:p>
            <a:r>
              <a:rPr lang="en-US" dirty="0" smtClean="0"/>
              <a:t>Starbuck variable costs are high. </a:t>
            </a:r>
          </a:p>
          <a:p>
            <a:r>
              <a:rPr lang="en-US" dirty="0" smtClean="0"/>
              <a:t>Varying costs of coffee beans globally, plastic cups, sugar, dairy products, diesel fuel, and labor costs like barista salaries.</a:t>
            </a:r>
          </a:p>
          <a:p>
            <a:r>
              <a:rPr lang="en-US" dirty="0" smtClean="0"/>
              <a:t>Mostly depended on the </a:t>
            </a:r>
            <a:r>
              <a:rPr lang="en-US" dirty="0"/>
              <a:t>cups </a:t>
            </a:r>
            <a:r>
              <a:rPr lang="en-US" dirty="0" smtClean="0"/>
              <a:t>sold (Mathew</a:t>
            </a:r>
            <a:r>
              <a:rPr lang="en-US" dirty="0"/>
              <a:t>, </a:t>
            </a:r>
            <a:r>
              <a:rPr lang="en-US" dirty="0" smtClean="0"/>
              <a:t>2018</a:t>
            </a:r>
            <a:r>
              <a:rPr lang="en-US" dirty="0"/>
              <a:t>).. </a:t>
            </a:r>
            <a:endParaRPr lang="en-US" dirty="0" smtClean="0"/>
          </a:p>
          <a:p>
            <a:pPr marL="0" indent="0">
              <a:buNone/>
            </a:pPr>
            <a:endParaRPr lang="en-US" dirty="0"/>
          </a:p>
        </p:txBody>
      </p:sp>
    </p:spTree>
    <p:extLst>
      <p:ext uri="{BB962C8B-B14F-4D97-AF65-F5344CB8AC3E}">
        <p14:creationId xmlns:p14="http://schemas.microsoft.com/office/powerpoint/2010/main" val="135964313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 </a:t>
            </a:r>
            <a:endParaRPr lang="en-US" dirty="0"/>
          </a:p>
        </p:txBody>
      </p:sp>
      <p:sp>
        <p:nvSpPr>
          <p:cNvPr id="3" name="Content Placeholder 2"/>
          <p:cNvSpPr>
            <a:spLocks noGrp="1"/>
          </p:cNvSpPr>
          <p:nvPr>
            <p:ph idx="1"/>
          </p:nvPr>
        </p:nvSpPr>
        <p:spPr/>
        <p:txBody>
          <a:bodyPr>
            <a:normAutofit fontScale="92500"/>
          </a:bodyPr>
          <a:lstStyle/>
          <a:p>
            <a:r>
              <a:rPr lang="en-US" dirty="0" smtClean="0"/>
              <a:t>Ford Motor Company (2018). </a:t>
            </a:r>
            <a:r>
              <a:rPr lang="en-US" dirty="0"/>
              <a:t>2017 Annual Report. (2018). S22.q4cdn.com. Retrieved 11 October 2018, from https://s22.q4cdn.com/857684434/files/doc_financials/2017/annual/F-2017-10-K-report.pdf</a:t>
            </a:r>
          </a:p>
          <a:p>
            <a:r>
              <a:rPr lang="en-US" dirty="0" smtClean="0"/>
              <a:t>Mathew, J. (2018</a:t>
            </a:r>
            <a:r>
              <a:rPr lang="en-US" dirty="0"/>
              <a:t>). </a:t>
            </a:r>
            <a:r>
              <a:rPr lang="en-US" i="1" dirty="0" smtClean="0"/>
              <a:t>Understanding Starbucks’ cost structure and operating expenses</a:t>
            </a:r>
            <a:r>
              <a:rPr lang="en-US" dirty="0" smtClean="0"/>
              <a:t>. Retrieved </a:t>
            </a:r>
            <a:r>
              <a:rPr lang="en-US" dirty="0"/>
              <a:t>11 October 2018, from https://finance.yahoo.com/news/understanding-starbucks-cost-structure-operating-170007296.html</a:t>
            </a:r>
          </a:p>
          <a:p>
            <a:endParaRPr lang="en-US" dirty="0"/>
          </a:p>
        </p:txBody>
      </p:sp>
    </p:spTree>
    <p:extLst>
      <p:ext uri="{BB962C8B-B14F-4D97-AF65-F5344CB8AC3E}">
        <p14:creationId xmlns:p14="http://schemas.microsoft.com/office/powerpoint/2010/main" val="837082891"/>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B15E28"/>
      </a:accent1>
      <a:accent2>
        <a:srgbClr val="B13228"/>
      </a:accent2>
      <a:accent3>
        <a:srgbClr val="8B7B56"/>
      </a:accent3>
      <a:accent4>
        <a:srgbClr val="E09C41"/>
      </a:accent4>
      <a:accent5>
        <a:srgbClr val="9EAE51"/>
      </a:accent5>
      <a:accent6>
        <a:srgbClr val="6E7355"/>
      </a:accent6>
      <a:hlink>
        <a:srgbClr val="D37A21"/>
      </a:hlink>
      <a:folHlink>
        <a:srgbClr val="CA8F55"/>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rotWithShape="1">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rnd" cmpd="sng" algn="ctr">
          <a:solidFill>
            <a:schemeClr val="ph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039A4B3-0617-4CFC-B614-27363ECC28A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Organic</Template>
  <TotalTime>193</TotalTime>
  <Words>748</Words>
  <Application>Microsoft Office PowerPoint</Application>
  <PresentationFormat>On-screen Show (4:3)</PresentationFormat>
  <Paragraphs>37</Paragraphs>
  <Slides>5</Slides>
  <Notes>5</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5</vt:i4>
      </vt:variant>
    </vt:vector>
  </HeadingPairs>
  <TitlesOfParts>
    <vt:vector size="9" baseType="lpstr">
      <vt:lpstr>Arial</vt:lpstr>
      <vt:lpstr>Calibri</vt:lpstr>
      <vt:lpstr>Garamond</vt:lpstr>
      <vt:lpstr>Organic</vt:lpstr>
      <vt:lpstr>Cost Structure  Fixed and Variable Costs Institution Affiliation </vt:lpstr>
      <vt:lpstr>Introduction: Ford Motor and Starbucks Companies</vt:lpstr>
      <vt:lpstr>FIXED COSTS </vt:lpstr>
      <vt:lpstr>VARIABLE COSTS</vt:lpstr>
      <vt:lpstr>References </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User</dc:creator>
  <cp:lastModifiedBy>User</cp:lastModifiedBy>
  <cp:revision>19</cp:revision>
  <dcterms:created xsi:type="dcterms:W3CDTF">2018-10-11T08:58:57Z</dcterms:created>
  <dcterms:modified xsi:type="dcterms:W3CDTF">2018-10-11T12:21:57Z</dcterms:modified>
</cp:coreProperties>
</file>